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45" r:id="rId3"/>
    <p:sldId id="2015" r:id="rId4"/>
    <p:sldId id="446" r:id="rId5"/>
    <p:sldId id="449" r:id="rId6"/>
    <p:sldId id="2024" r:id="rId7"/>
    <p:sldId id="450" r:id="rId8"/>
    <p:sldId id="452" r:id="rId9"/>
    <p:sldId id="453" r:id="rId10"/>
    <p:sldId id="454" r:id="rId11"/>
    <p:sldId id="455" r:id="rId12"/>
    <p:sldId id="456" r:id="rId13"/>
    <p:sldId id="443" r:id="rId14"/>
    <p:sldId id="2062" r:id="rId15"/>
    <p:sldId id="1297" r:id="rId16"/>
    <p:sldId id="457" r:id="rId17"/>
    <p:sldId id="458" r:id="rId18"/>
    <p:sldId id="1411" r:id="rId19"/>
    <p:sldId id="460" r:id="rId20"/>
    <p:sldId id="1298" r:id="rId21"/>
    <p:sldId id="1919" r:id="rId22"/>
    <p:sldId id="1299" r:id="rId23"/>
    <p:sldId id="461" r:id="rId24"/>
    <p:sldId id="1300" r:id="rId25"/>
    <p:sldId id="1920" r:id="rId26"/>
    <p:sldId id="1301" r:id="rId27"/>
    <p:sldId id="1302" r:id="rId28"/>
    <p:sldId id="464" r:id="rId29"/>
    <p:sldId id="1311" r:id="rId30"/>
    <p:sldId id="1336" r:id="rId31"/>
    <p:sldId id="465" r:id="rId32"/>
    <p:sldId id="1160" r:id="rId33"/>
    <p:sldId id="1161" r:id="rId34"/>
    <p:sldId id="572" r:id="rId35"/>
    <p:sldId id="263" r:id="rId36"/>
    <p:sldId id="1383" r:id="rId37"/>
    <p:sldId id="290" r:id="rId38"/>
    <p:sldId id="264" r:id="rId39"/>
    <p:sldId id="2171" r:id="rId40"/>
    <p:sldId id="266" r:id="rId41"/>
    <p:sldId id="267" r:id="rId42"/>
    <p:sldId id="549" r:id="rId43"/>
    <p:sldId id="1319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FB615-529C-4DC3-81D3-B1AF4B501E1D}" v="1" dt="2024-02-21T23:38:4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963" autoAdjust="0"/>
  </p:normalViewPr>
  <p:slideViewPr>
    <p:cSldViewPr snapToGrid="0">
      <p:cViewPr>
        <p:scale>
          <a:sx n="50" d="100"/>
          <a:sy n="50" d="100"/>
        </p:scale>
        <p:origin x="-1397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Attwood" userId="808896e7f57a368e" providerId="LiveId" clId="{E08FB615-529C-4DC3-81D3-B1AF4B501E1D}"/>
    <pc:docChg chg="addSld modSld">
      <pc:chgData name="Tony Attwood" userId="808896e7f57a368e" providerId="LiveId" clId="{E08FB615-529C-4DC3-81D3-B1AF4B501E1D}" dt="2024-02-21T23:38:44.280" v="0"/>
      <pc:docMkLst>
        <pc:docMk/>
      </pc:docMkLst>
      <pc:sldChg chg="add">
        <pc:chgData name="Tony Attwood" userId="808896e7f57a368e" providerId="LiveId" clId="{E08FB615-529C-4DC3-81D3-B1AF4B501E1D}" dt="2024-02-21T23:38:44.280" v="0"/>
        <pc:sldMkLst>
          <pc:docMk/>
          <pc:sldMk cId="1732832292" sldId="263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261807477" sldId="264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420024507" sldId="266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689823897" sldId="267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09719038" sldId="290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64880890" sldId="443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693393297" sldId="445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886112890" sldId="446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332609102" sldId="449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714242832" sldId="450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4078482254" sldId="452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325099850" sldId="453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116755761" sldId="454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955761405" sldId="455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10326066" sldId="456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671127813" sldId="457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116382927" sldId="458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947723844" sldId="460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119320603" sldId="461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4146882401" sldId="464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581489311" sldId="465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933227656" sldId="549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447016773" sldId="572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4048564900" sldId="1160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577836004" sldId="1161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810558752" sldId="1297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473999220" sldId="1298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057970507" sldId="1299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51189933" sldId="1300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697535880" sldId="1301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055615133" sldId="1302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100802458" sldId="1311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545154180" sldId="1319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2777789510" sldId="1336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592166081" sldId="1383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663788745" sldId="1411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77840181" sldId="1919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844827980" sldId="1920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3368251893" sldId="2015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980478501" sldId="2024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1498769142" sldId="2062"/>
        </pc:sldMkLst>
      </pc:sldChg>
      <pc:sldChg chg="add">
        <pc:chgData name="Tony Attwood" userId="808896e7f57a368e" providerId="LiveId" clId="{E08FB615-529C-4DC3-81D3-B1AF4B501E1D}" dt="2024-02-21T23:38:44.280" v="0"/>
        <pc:sldMkLst>
          <pc:docMk/>
          <pc:sldMk cId="4272982374" sldId="21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8721E-9890-41CF-A380-A1F84C9BB2A8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7524F-DC1D-4955-AC89-98849826A7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67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8FD75D-38BF-4FBF-8699-127ADF15CE04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3BE562-4168-4EF9-B125-DB469A900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84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F315B-887D-4005-AD26-B7A18461B90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05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2021" indent="-30846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3880" indent="-24677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27431" indent="-24677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0982" indent="-24677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14533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8085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01638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95189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FC2F4C-4FB8-4F29-8643-89FDDAC81EF4}" type="slidenum">
              <a:rPr lang="en-US" altLang="zh-TW" smtClean="0">
                <a:ea typeface="PMingLiU" pitchFamily="18" charset="-120"/>
              </a:rPr>
              <a:pPr eaLnBrk="1" hangingPunct="1"/>
              <a:t>32</a:t>
            </a:fld>
            <a:endParaRPr lang="en-US" altLang="zh-TW">
              <a:ea typeface="PMingLiU" pitchFamily="18" charset="-120"/>
            </a:endParaRPr>
          </a:p>
        </p:txBody>
      </p:sp>
      <p:sp>
        <p:nvSpPr>
          <p:cNvPr id="3553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zh-TW">
              <a:ea typeface="PMingLiU" pitchFamily="18" charset="-120"/>
            </a:endParaRPr>
          </a:p>
        </p:txBody>
      </p:sp>
      <p:sp>
        <p:nvSpPr>
          <p:cNvPr id="355333" name="Slide Number Placeholder 3"/>
          <p:cNvSpPr txBox="1">
            <a:spLocks noGrp="1"/>
          </p:cNvSpPr>
          <p:nvPr/>
        </p:nvSpPr>
        <p:spPr bwMode="auto">
          <a:xfrm>
            <a:off x="4129957" y="10083473"/>
            <a:ext cx="3158198" cy="5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0" tIns="49356" rIns="98710" bIns="4935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C7AEE1F-336F-4C51-9D36-2D51FA7B1A81}" type="slidenum">
              <a:rPr lang="en-AU" altLang="zh-TW" sz="1300">
                <a:latin typeface="Calibri" pitchFamily="34" charset="0"/>
                <a:ea typeface="PMingLiU" pitchFamily="18" charset="-120"/>
              </a:rPr>
              <a:pPr algn="r" eaLnBrk="1" hangingPunct="1"/>
              <a:t>32</a:t>
            </a:fld>
            <a:endParaRPr lang="en-AU" altLang="zh-TW" sz="1300">
              <a:latin typeface="Calibri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831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2021" indent="-30846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3880" indent="-24677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27431" indent="-24677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0982" indent="-24677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14533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8085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01638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95189" indent="-246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F9F347-2606-4EEF-A8EF-CCFFECA0FDA9}" type="slidenum">
              <a:rPr lang="en-US" altLang="zh-TW" smtClean="0">
                <a:ea typeface="PMingLiU" pitchFamily="18" charset="-120"/>
              </a:rPr>
              <a:pPr eaLnBrk="1" hangingPunct="1"/>
              <a:t>33</a:t>
            </a:fld>
            <a:endParaRPr lang="en-US" altLang="zh-TW">
              <a:ea typeface="PMingLiU" pitchFamily="18" charset="-120"/>
            </a:endParaRPr>
          </a:p>
        </p:txBody>
      </p:sp>
      <p:sp>
        <p:nvSpPr>
          <p:cNvPr id="3563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zh-TW" dirty="0">
              <a:ea typeface="PMingLiU" pitchFamily="18" charset="-120"/>
            </a:endParaRPr>
          </a:p>
        </p:txBody>
      </p:sp>
      <p:sp>
        <p:nvSpPr>
          <p:cNvPr id="356357" name="Slide Number Placeholder 3"/>
          <p:cNvSpPr txBox="1">
            <a:spLocks noGrp="1"/>
          </p:cNvSpPr>
          <p:nvPr/>
        </p:nvSpPr>
        <p:spPr bwMode="auto">
          <a:xfrm>
            <a:off x="4129957" y="10083473"/>
            <a:ext cx="3158198" cy="5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0" tIns="49356" rIns="98710" bIns="4935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A3186F4-3E6D-4CA9-8505-D649FC18652F}" type="slidenum">
              <a:rPr lang="en-AU" altLang="zh-TW" sz="1300">
                <a:latin typeface="Calibri" pitchFamily="34" charset="0"/>
                <a:ea typeface="PMingLiU" pitchFamily="18" charset="-120"/>
              </a:rPr>
              <a:pPr algn="r" eaLnBrk="1" hangingPunct="1"/>
              <a:t>33</a:t>
            </a:fld>
            <a:endParaRPr lang="en-AU" altLang="zh-TW" sz="1300">
              <a:latin typeface="Calibri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22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420E5-C2F2-B577-54A3-34B249E0D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AB968B-7600-89C6-7EBF-0060E4356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9CB51B-138B-DB16-2FF6-C977739A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B4C9FB-FCB5-2567-C642-ACF2E875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B1B27-6DAB-7888-593C-1CE2DAD7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6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4A6C95-CCBD-E6CB-78B5-2013C0DC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BA4F08-D821-D599-B560-2164D9245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3BF33C-8E7B-93B7-4FDF-7184E821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076BF1-65DA-2C97-93DF-718D188D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13C7A-6CD2-4017-1761-49A19D02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7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1608C2-EA0B-D051-FCD4-08099659D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FF8996-FB66-A540-8708-52D191F4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87092-D30F-DFAD-5283-D72F64DF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64FD29-E141-4F89-415A-DCB85779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11B555-2270-8E35-BD53-D27319AF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13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297A-3353-40C2-9BD8-D521578C9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4AD9A-3B46-A8DD-02C7-1E070577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EF800-402B-FDF1-A05F-BED2E077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29E7E5-BF13-3699-EA85-8042BC8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CDA8DC-FF36-C534-CBA4-17BEC230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435BC-A2B3-9F85-5354-DE0FEF4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35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C957D-757F-1F33-860F-F5033641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72A03A-3F83-CEC7-53A7-AB44969C7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DDCB5F-566F-B327-D037-218ACF8A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5F12A-2F9B-7EB7-7EFA-64555D5B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7CA341-90C4-F9C8-34E2-BD91F9C4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91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57AE2-0153-8DFE-E180-F3AC7EE1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DE525F-8971-3B9F-AD2D-E3044507D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3FFA11-86F0-59B0-9161-C5E1ECDF0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131E06-8A23-4CBD-02ED-5724CB45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5F2CCA-495C-FF7C-927F-860A757D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8BA794-86A0-6D79-7581-BE8CBCA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2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55770-9BA2-A41B-B38F-51030C17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5212B-3738-E992-9898-5368AFDBB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156A8B-6844-B7A5-9E72-A0AA102AC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C28D83-8B92-C03B-E153-83B14AEC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CEE17D-D5A2-9489-DD4C-7CB4683CA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0E7D91-DF48-1223-320B-14BAD206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36C8C4-1587-7397-16B2-4F7F656D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90A57F-81B7-28BB-DE0B-658C5B41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04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D6988-3729-FDA1-7B9C-3531AE5B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840293-DF3D-BFC1-DD0A-B72B2275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7343AD-00A1-560F-7A8B-2EADED2A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1F5597-039F-51BE-E62F-3A7C367B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8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BB9098-ABD5-B780-F2CA-4F281C1F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1609C0-D4A0-7D51-75C0-05AD25A6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3D45B9-DF9F-F11C-2FF7-19DFA909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8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6EFDB-9AEF-9E85-3C51-37845BD0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A1FF2C-119F-C9AF-25F7-70E2F55F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8BD5B4-0D89-CB1B-C9F9-928E19DBF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F56E3B-AB11-BF51-ACA7-46743D94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9B315F-6BC2-F057-9320-BE47BA63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AC7598-9BB5-B295-0EE8-73B2BE30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80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A0632-393B-020C-5B72-DC75829C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3741DE-B4CF-FFA0-9C5E-799C1473D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4AF08F-8D36-F09A-D948-BE8ABAA23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C5E7D6-1C9F-F897-540E-1002FC15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576F2-736E-1947-1BB9-540436DF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936691-2833-669B-EE6D-4DE5167D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88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9FA1AF-AEB3-9692-D453-D778C173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532E4C-F035-EF81-B8C4-AB2D61DA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6DA49-9A42-9625-F8FD-AD799444E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899AAA-34B2-49C5-9EAB-996C0A7554E3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42BA5-CE6B-98B3-58D2-2C8B58302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45E993-9621-B640-BBE7-D1777AB15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4A5F95-53C3-4D62-B218-0CDC790769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2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9493E-8596-2115-9FF8-C0952C6BA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Warrnambool</a:t>
            </a:r>
            <a:br>
              <a:rPr lang="en-AU" dirty="0"/>
            </a:br>
            <a:r>
              <a:rPr lang="en-AU" dirty="0"/>
              <a:t>6th March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2912E5-74E7-E1F3-4D13-F3F7E38E4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Cognitive Abilities</a:t>
            </a:r>
          </a:p>
        </p:txBody>
      </p:sp>
    </p:spTree>
    <p:extLst>
      <p:ext uri="{BB962C8B-B14F-4D97-AF65-F5344CB8AC3E}">
        <p14:creationId xmlns:p14="http://schemas.microsoft.com/office/powerpoint/2010/main" val="8169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058150" cy="143703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F18E1-A139-432F-ABF6-54C1ACC7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73" y="1254035"/>
            <a:ext cx="10795145" cy="2616926"/>
          </a:xfrm>
        </p:spPr>
        <p:txBody>
          <a:bodyPr>
            <a:normAutofit/>
          </a:bodyPr>
          <a:lstStyle/>
          <a:p>
            <a:r>
              <a:rPr lang="en-AU" b="1" dirty="0"/>
              <a:t>Talent or a difficulty</a:t>
            </a:r>
          </a:p>
          <a:p>
            <a:r>
              <a:rPr lang="en-AU" dirty="0"/>
              <a:t>Mathematics is the study of </a:t>
            </a:r>
            <a:r>
              <a:rPr lang="en-AU" b="1" dirty="0"/>
              <a:t>patterns</a:t>
            </a:r>
          </a:p>
          <a:p>
            <a:r>
              <a:rPr lang="en-AU" dirty="0"/>
              <a:t>Numbers can be perceived as shapes, not quantity</a:t>
            </a:r>
          </a:p>
          <a:p>
            <a:r>
              <a:rPr lang="en-US" dirty="0"/>
              <a:t>When talented, difficulty explaining in words how they achieved the answer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330" y="3788536"/>
            <a:ext cx="2366553" cy="23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5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Mathematics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74042" y="1447801"/>
            <a:ext cx="11140005" cy="4749218"/>
          </a:xfrm>
        </p:spPr>
        <p:txBody>
          <a:bodyPr>
            <a:normAutofit/>
          </a:bodyPr>
          <a:lstStyle/>
          <a:p>
            <a:r>
              <a:rPr lang="en-US" sz="3600" dirty="0"/>
              <a:t>Enjoyment of the rules and certainty associated with calculations and tables</a:t>
            </a:r>
          </a:p>
          <a:p>
            <a:r>
              <a:rPr lang="en-US" sz="3600" dirty="0"/>
              <a:t>Mathematics ability can include areas of </a:t>
            </a:r>
            <a:r>
              <a:rPr lang="en-US" sz="3600" b="1" dirty="0"/>
              <a:t>mathematical difficulty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04" y="3988526"/>
            <a:ext cx="27581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6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76200"/>
            <a:ext cx="82105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Numbers by David </a:t>
            </a:r>
            <a:r>
              <a:rPr lang="en-AU" b="1" dirty="0" err="1"/>
              <a:t>LeBlond</a:t>
            </a: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B1CAAE-DA24-451B-8870-B38CFBE8042B}"/>
              </a:ext>
            </a:extLst>
          </p:cNvPr>
          <p:cNvSpPr txBox="1"/>
          <p:nvPr/>
        </p:nvSpPr>
        <p:spPr>
          <a:xfrm>
            <a:off x="1676401" y="2800530"/>
            <a:ext cx="394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You can count on numbers </a:t>
            </a:r>
            <a:br>
              <a:rPr lang="en-AU" dirty="0"/>
            </a:br>
            <a:r>
              <a:rPr lang="en-AU" dirty="0"/>
              <a:t>to make things work out </a:t>
            </a:r>
            <a:br>
              <a:rPr lang="en-AU" dirty="0"/>
            </a:br>
            <a:r>
              <a:rPr lang="en-AU" dirty="0"/>
              <a:t>there's no second guessing </a:t>
            </a:r>
            <a:br>
              <a:rPr lang="en-AU" dirty="0"/>
            </a:br>
            <a:r>
              <a:rPr lang="en-AU" dirty="0"/>
              <a:t>no worry or doubt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1E3EDF-E6A2-42C2-9168-6CFF0D8DF64B}"/>
              </a:ext>
            </a:extLst>
          </p:cNvPr>
          <p:cNvSpPr txBox="1"/>
          <p:nvPr/>
        </p:nvSpPr>
        <p:spPr>
          <a:xfrm>
            <a:off x="1676402" y="4261429"/>
            <a:ext cx="3947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Numbers are my respite </a:t>
            </a:r>
            <a:br>
              <a:rPr lang="en-AU" dirty="0"/>
            </a:br>
            <a:r>
              <a:rPr lang="en-AU" dirty="0"/>
              <a:t>my port in the storm </a:t>
            </a:r>
            <a:br>
              <a:rPr lang="en-AU" dirty="0"/>
            </a:br>
            <a:r>
              <a:rPr lang="en-AU" dirty="0"/>
              <a:t>when the world's cruel and cold </a:t>
            </a:r>
            <a:br>
              <a:rPr lang="en-AU" dirty="0"/>
            </a:br>
            <a:r>
              <a:rPr lang="en-AU" dirty="0"/>
              <a:t>they are safe and warm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929ECB-F129-430F-9A52-09D252A471DE}"/>
              </a:ext>
            </a:extLst>
          </p:cNvPr>
          <p:cNvSpPr txBox="1"/>
          <p:nvPr/>
        </p:nvSpPr>
        <p:spPr>
          <a:xfrm>
            <a:off x="1569720" y="1600201"/>
            <a:ext cx="384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like numbers </a:t>
            </a:r>
            <a:br>
              <a:rPr lang="en-AU" dirty="0"/>
            </a:br>
            <a:r>
              <a:rPr lang="en-AU" dirty="0"/>
              <a:t>they just add and subtract </a:t>
            </a:r>
            <a:br>
              <a:rPr lang="en-AU" dirty="0"/>
            </a:br>
            <a:r>
              <a:rPr lang="en-AU" dirty="0"/>
              <a:t>they don't hurt your feelings </a:t>
            </a:r>
            <a:r>
              <a:rPr lang="en-AU" dirty="0" smtClean="0"/>
              <a:t>or </a:t>
            </a:r>
            <a:r>
              <a:rPr lang="en-AU" dirty="0"/>
              <a:t>over-react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D33B17-EECD-4E77-9E7D-734716A3E4A4}"/>
              </a:ext>
            </a:extLst>
          </p:cNvPr>
          <p:cNvSpPr txBox="1"/>
          <p:nvPr/>
        </p:nvSpPr>
        <p:spPr>
          <a:xfrm>
            <a:off x="6409052" y="1600201"/>
            <a:ext cx="3999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Now they're not much to look at </a:t>
            </a:r>
            <a:r>
              <a:rPr lang="en-AU" dirty="0" smtClean="0"/>
              <a:t> (</a:t>
            </a:r>
            <a:r>
              <a:rPr lang="en-AU" dirty="0"/>
              <a:t>though 8 is not bad) </a:t>
            </a:r>
            <a:br>
              <a:rPr lang="en-AU" dirty="0"/>
            </a:br>
            <a:r>
              <a:rPr lang="en-AU" dirty="0"/>
              <a:t>they don't make you love them </a:t>
            </a:r>
            <a:r>
              <a:rPr lang="en-AU" dirty="0" smtClean="0"/>
              <a:t>or </a:t>
            </a:r>
            <a:r>
              <a:rPr lang="en-AU" dirty="0"/>
              <a:t>make you be sad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7A9835-BEFF-49BF-BA4E-054F0C55D5EE}"/>
              </a:ext>
            </a:extLst>
          </p:cNvPr>
          <p:cNvSpPr txBox="1"/>
          <p:nvPr/>
        </p:nvSpPr>
        <p:spPr>
          <a:xfrm>
            <a:off x="6452736" y="3276600"/>
            <a:ext cx="413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One thing about numbers </a:t>
            </a:r>
            <a:br>
              <a:rPr lang="en-AU" dirty="0"/>
            </a:br>
            <a:r>
              <a:rPr lang="en-AU" dirty="0"/>
              <a:t>that won't be denied </a:t>
            </a:r>
            <a:br>
              <a:rPr lang="en-AU" dirty="0"/>
            </a:br>
            <a:r>
              <a:rPr lang="en-AU" dirty="0"/>
              <a:t>they play by the rules </a:t>
            </a:r>
            <a:br>
              <a:rPr lang="en-AU" dirty="0"/>
            </a:br>
            <a:r>
              <a:rPr lang="en-AU" dirty="0"/>
              <a:t>- you cannot hide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405599-F182-4E4E-BE1B-C2365452A142}"/>
              </a:ext>
            </a:extLst>
          </p:cNvPr>
          <p:cNvSpPr txBox="1"/>
          <p:nvPr/>
        </p:nvSpPr>
        <p:spPr>
          <a:xfrm>
            <a:off x="6452736" y="4619109"/>
            <a:ext cx="447434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If you make a mistake </a:t>
            </a:r>
            <a:br>
              <a:rPr lang="en-AU" dirty="0"/>
            </a:br>
            <a:r>
              <a:rPr lang="en-AU" dirty="0"/>
              <a:t>or forget where you're at </a:t>
            </a:r>
            <a:br>
              <a:rPr lang="en-AU" dirty="0"/>
            </a:br>
            <a:r>
              <a:rPr lang="en-AU" dirty="0"/>
              <a:t>they just won't forgive you </a:t>
            </a:r>
            <a:br>
              <a:rPr lang="en-AU" dirty="0"/>
            </a:br>
            <a:r>
              <a:rPr lang="en-AU" dirty="0"/>
              <a:t>... we need people for that </a:t>
            </a:r>
          </a:p>
          <a:p>
            <a:endParaRPr lang="en-AU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70692F8-DFCA-4D94-AC54-178020917451}"/>
              </a:ext>
            </a:extLst>
          </p:cNvPr>
          <p:cNvCxnSpPr/>
          <p:nvPr/>
        </p:nvCxnSpPr>
        <p:spPr>
          <a:xfrm>
            <a:off x="6096000" y="1893628"/>
            <a:ext cx="0" cy="3768590"/>
          </a:xfrm>
          <a:prstGeom prst="line">
            <a:avLst/>
          </a:prstGeom>
          <a:ln>
            <a:solidFill>
              <a:srgbClr val="24A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Handwriting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1996803"/>
            <a:ext cx="4800600" cy="3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03FD2-B164-7827-4455-11E72F51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Handwriting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41289F-3F79-9188-0A79-B1CC51D1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altLang="en-US" sz="2800" dirty="0"/>
              <a:t>Fuentes et al (2009) </a:t>
            </a:r>
            <a:r>
              <a:rPr lang="en-AU" altLang="en-US" sz="2800" i="1" dirty="0"/>
              <a:t>Neurology</a:t>
            </a:r>
          </a:p>
          <a:p>
            <a:r>
              <a:rPr lang="en-AU" altLang="en-US" dirty="0"/>
              <a:t>The problem is </a:t>
            </a:r>
            <a:r>
              <a:rPr lang="en-AU" altLang="en-US" b="1" dirty="0"/>
              <a:t>forming the letters</a:t>
            </a:r>
          </a:p>
          <a:p>
            <a:r>
              <a:rPr lang="en-AU" altLang="en-US" dirty="0"/>
              <a:t>Not the ability to correctly size, align and space the letters</a:t>
            </a:r>
          </a:p>
          <a:p>
            <a:r>
              <a:rPr lang="en-AU" altLang="en-US" dirty="0"/>
              <a:t>Due to general difficulties </a:t>
            </a:r>
            <a:r>
              <a:rPr lang="en-AU" altLang="en-US" b="1" dirty="0"/>
              <a:t>with motor control affecting hand and arm movements</a:t>
            </a:r>
          </a:p>
          <a:p>
            <a:r>
              <a:rPr lang="en-AU" altLang="en-US" dirty="0" err="1"/>
              <a:t>Kushki</a:t>
            </a:r>
            <a:r>
              <a:rPr lang="en-AU" altLang="en-US" dirty="0"/>
              <a:t>, Chan and </a:t>
            </a:r>
            <a:r>
              <a:rPr lang="en-AU" altLang="en-US" dirty="0" err="1"/>
              <a:t>Anagnostou</a:t>
            </a:r>
            <a:r>
              <a:rPr lang="en-AU" altLang="en-US" dirty="0"/>
              <a:t> (2011) </a:t>
            </a:r>
            <a:r>
              <a:rPr lang="en-AU" altLang="en-US" i="1" dirty="0"/>
              <a:t>Journal of Autism and Developmental Disorders </a:t>
            </a:r>
            <a:r>
              <a:rPr lang="en-AU" altLang="en-US" dirty="0"/>
              <a:t>41</a:t>
            </a:r>
          </a:p>
          <a:p>
            <a:r>
              <a:rPr lang="en-AU" altLang="en-US" dirty="0"/>
              <a:t>Impairments in </a:t>
            </a:r>
            <a:r>
              <a:rPr lang="en-AU" altLang="en-US" b="1" dirty="0"/>
              <a:t>fine motor control</a:t>
            </a:r>
          </a:p>
          <a:p>
            <a:r>
              <a:rPr lang="en-AU" altLang="en-US" b="1" dirty="0"/>
              <a:t>Visual-motor integration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876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274638"/>
            <a:ext cx="10674967" cy="1477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50" b="1" dirty="0"/>
              <a:t/>
            </a:r>
            <a:br>
              <a:rPr lang="en-US" sz="4050" b="1" dirty="0"/>
            </a:br>
            <a:r>
              <a:rPr lang="en-US" sz="5400" b="1" dirty="0"/>
              <a:t>Cognitive Flexibility: One-Track Mind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335" y="2197328"/>
            <a:ext cx="3534492" cy="2343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51" y="2329017"/>
            <a:ext cx="3378514" cy="22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05" y="2350838"/>
            <a:ext cx="4231497" cy="25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6754" y="1752600"/>
            <a:ext cx="7204253" cy="456459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Train track</a:t>
            </a:r>
          </a:p>
          <a:p>
            <a:pPr eaLnBrk="1" hangingPunct="1"/>
            <a:r>
              <a:rPr lang="en-US" sz="4000" b="1" dirty="0"/>
              <a:t>The last to know and seek help if they are on the wrong track</a:t>
            </a:r>
          </a:p>
          <a:p>
            <a:pPr eaLnBrk="1" hangingPunct="1"/>
            <a:r>
              <a:rPr lang="en-US" sz="4000" dirty="0"/>
              <a:t>Lose train of thought if </a:t>
            </a:r>
            <a:r>
              <a:rPr lang="en-US" sz="4000" b="1" dirty="0"/>
              <a:t>interrupted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2"/>
            <a:ext cx="9067800" cy="12191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One Track Mind</a:t>
            </a:r>
          </a:p>
        </p:txBody>
      </p:sp>
    </p:spTree>
    <p:extLst>
      <p:ext uri="{BB962C8B-B14F-4D97-AF65-F5344CB8AC3E}">
        <p14:creationId xmlns:p14="http://schemas.microsoft.com/office/powerpoint/2010/main" val="367112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AU" sz="5400" b="1" dirty="0"/>
              <a:t>One-Track Mind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5672067-BD1F-4FA8-A96D-3D53BE756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35" y="1600201"/>
            <a:ext cx="10889197" cy="2240279"/>
          </a:xfrm>
        </p:spPr>
        <p:txBody>
          <a:bodyPr>
            <a:noAutofit/>
          </a:bodyPr>
          <a:lstStyle/>
          <a:p>
            <a:pPr indent="-200025">
              <a:spcBef>
                <a:spcPts val="0"/>
              </a:spcBef>
            </a:pPr>
            <a:r>
              <a:rPr lang="en-US" dirty="0"/>
              <a:t>Continue using </a:t>
            </a:r>
            <a:r>
              <a:rPr lang="en-US" b="1" dirty="0"/>
              <a:t>incorrect strategies </a:t>
            </a:r>
            <a:r>
              <a:rPr lang="en-US" dirty="0"/>
              <a:t>and not learning from mistakes</a:t>
            </a:r>
          </a:p>
          <a:p>
            <a:pPr indent="-200025">
              <a:spcBef>
                <a:spcPts val="0"/>
              </a:spcBef>
            </a:pPr>
            <a:r>
              <a:rPr lang="en-US" dirty="0"/>
              <a:t>Not listening to </a:t>
            </a:r>
            <a:r>
              <a:rPr lang="en-US" b="1" dirty="0"/>
              <a:t>advice</a:t>
            </a:r>
          </a:p>
          <a:p>
            <a:pPr indent="-200025">
              <a:spcBef>
                <a:spcPts val="0"/>
              </a:spcBef>
            </a:pPr>
            <a:r>
              <a:rPr lang="en-US" dirty="0"/>
              <a:t>Not seeing trains on other tracks</a:t>
            </a:r>
          </a:p>
          <a:p>
            <a:pPr indent="-200025">
              <a:spcBef>
                <a:spcPts val="0"/>
              </a:spcBef>
            </a:pPr>
            <a:r>
              <a:rPr lang="en-US" b="1" dirty="0"/>
              <a:t>Compulsion for completion </a:t>
            </a:r>
            <a:r>
              <a:rPr lang="en-US" dirty="0"/>
              <a:t>(switch tracks)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43" y="3788881"/>
            <a:ext cx="254327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8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AU" sz="5400" b="1" dirty="0"/>
              <a:t>One-Track Mind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5672067-BD1F-4FA8-A96D-3D53BE756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54" y="1690688"/>
            <a:ext cx="10084525" cy="3841432"/>
          </a:xfrm>
        </p:spPr>
        <p:txBody>
          <a:bodyPr>
            <a:noAutofit/>
          </a:bodyPr>
          <a:lstStyle/>
          <a:p>
            <a:pPr indent="-200025">
              <a:spcBef>
                <a:spcPts val="0"/>
              </a:spcBef>
            </a:pPr>
            <a:r>
              <a:rPr lang="en-US" sz="3200" b="1" dirty="0"/>
              <a:t>Anxiety</a:t>
            </a:r>
            <a:r>
              <a:rPr lang="en-US" sz="3200" dirty="0"/>
              <a:t> increases cognitive rigidity</a:t>
            </a:r>
          </a:p>
          <a:p>
            <a:pPr indent="-200025">
              <a:spcBef>
                <a:spcPts val="0"/>
              </a:spcBef>
            </a:pPr>
            <a:r>
              <a:rPr lang="en-US" sz="3200" b="1" dirty="0"/>
              <a:t>Relaxation</a:t>
            </a:r>
            <a:r>
              <a:rPr lang="en-US" sz="3200" dirty="0"/>
              <a:t> programs</a:t>
            </a:r>
          </a:p>
          <a:p>
            <a:pPr indent="-200025">
              <a:spcBef>
                <a:spcPts val="0"/>
              </a:spcBef>
            </a:pPr>
            <a:r>
              <a:rPr lang="en-US" sz="3200" dirty="0"/>
              <a:t>Be calm in order to listen, absorb and try an alternative strategy</a:t>
            </a:r>
          </a:p>
          <a:p>
            <a:pPr indent="-200025">
              <a:spcBef>
                <a:spcPts val="0"/>
              </a:spcBef>
            </a:pPr>
            <a:r>
              <a:rPr lang="en-US" sz="3200" b="1" dirty="0"/>
              <a:t>Advance notice </a:t>
            </a:r>
            <a:r>
              <a:rPr lang="en-US" sz="3200" dirty="0"/>
              <a:t>of a change to create a new track</a:t>
            </a:r>
          </a:p>
          <a:p>
            <a:pPr indent="-200025">
              <a:spcBef>
                <a:spcPts val="0"/>
              </a:spcBef>
            </a:pPr>
            <a:r>
              <a:rPr lang="en-US" sz="3200" dirty="0"/>
              <a:t>Too many choices overwhelming</a:t>
            </a:r>
          </a:p>
          <a:p>
            <a:pPr indent="-200025">
              <a:spcBef>
                <a:spcPts val="0"/>
              </a:spcBef>
            </a:pPr>
            <a:r>
              <a:rPr lang="en-US" sz="3200" dirty="0"/>
              <a:t>Transitions a challenge</a:t>
            </a:r>
          </a:p>
        </p:txBody>
      </p:sp>
    </p:spTree>
    <p:extLst>
      <p:ext uri="{BB962C8B-B14F-4D97-AF65-F5344CB8AC3E}">
        <p14:creationId xmlns:p14="http://schemas.microsoft.com/office/powerpoint/2010/main" val="366378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Problem Solving and Frustration</a:t>
            </a:r>
            <a:endParaRPr lang="en-GB" sz="54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2936059"/>
          </a:xfrm>
        </p:spPr>
        <p:txBody>
          <a:bodyPr>
            <a:noAutofit/>
          </a:bodyPr>
          <a:lstStyle/>
          <a:p>
            <a:r>
              <a:rPr lang="en-US" sz="3200" dirty="0"/>
              <a:t>‘Thermometer’ of distress</a:t>
            </a:r>
          </a:p>
          <a:p>
            <a:pPr eaLnBrk="1" hangingPunct="1"/>
            <a:r>
              <a:rPr lang="en-US" sz="3200" dirty="0"/>
              <a:t>Quickly </a:t>
            </a:r>
            <a:r>
              <a:rPr lang="en-US" sz="3200" b="1" dirty="0"/>
              <a:t>‘hit the panic button’</a:t>
            </a:r>
          </a:p>
          <a:p>
            <a:pPr eaLnBrk="1" hangingPunct="1"/>
            <a:r>
              <a:rPr lang="en-US" sz="3200" dirty="0"/>
              <a:t>Intense negative emotional reaction</a:t>
            </a:r>
          </a:p>
          <a:p>
            <a:pPr eaLnBrk="1" hangingPunct="1"/>
            <a:r>
              <a:rPr lang="en-US" sz="3200" b="1" dirty="0"/>
              <a:t>Giving up quickly ends the pain</a:t>
            </a:r>
          </a:p>
          <a:p>
            <a:pPr eaLnBrk="1" hangingPunct="1"/>
            <a:r>
              <a:rPr lang="en-US" sz="3200" dirty="0"/>
              <a:t>Inhibits learning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83" y="4761684"/>
            <a:ext cx="1329468" cy="124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723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83" y="396242"/>
            <a:ext cx="11448288" cy="1066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Cognitive Abilities Associated with Autism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647" y="1645920"/>
            <a:ext cx="8249900" cy="47548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dirty="0"/>
              <a:t>Many autistic children :</a:t>
            </a:r>
          </a:p>
          <a:p>
            <a:r>
              <a:rPr lang="en-AU" dirty="0"/>
              <a:t>Perform at the </a:t>
            </a:r>
            <a:r>
              <a:rPr lang="en-AU" b="1" dirty="0"/>
              <a:t>extremes of cognitive ability</a:t>
            </a:r>
          </a:p>
          <a:p>
            <a:r>
              <a:rPr lang="en-AU" dirty="0"/>
              <a:t>Have a conspicuously </a:t>
            </a:r>
            <a:r>
              <a:rPr lang="en-AU" b="1" dirty="0"/>
              <a:t>uneven profile </a:t>
            </a:r>
            <a:r>
              <a:rPr lang="en-AU" dirty="0"/>
              <a:t>of academic achievement</a:t>
            </a:r>
          </a:p>
          <a:p>
            <a:r>
              <a:rPr lang="en-AU" dirty="0"/>
              <a:t>Have a distinctive </a:t>
            </a:r>
            <a:r>
              <a:rPr lang="en-AU" b="1" dirty="0"/>
              <a:t>learning style</a:t>
            </a:r>
            <a:endParaRPr lang="en-AU" dirty="0"/>
          </a:p>
          <a:p>
            <a:r>
              <a:rPr lang="en-AU" dirty="0"/>
              <a:t>Have a history of being </a:t>
            </a:r>
            <a:r>
              <a:rPr lang="en-AU" b="1" dirty="0"/>
              <a:t>self-taught for reading and mathematics </a:t>
            </a:r>
            <a:r>
              <a:rPr lang="en-AU" i="1" dirty="0"/>
              <a:t>(speak with a foreign accent)</a:t>
            </a:r>
          </a:p>
          <a:p>
            <a:r>
              <a:rPr lang="en-US" altLang="en-US" dirty="0"/>
              <a:t>Prefer to use their </a:t>
            </a:r>
            <a:r>
              <a:rPr lang="en-US" altLang="en-US" b="1" dirty="0"/>
              <a:t>own methods</a:t>
            </a:r>
            <a:r>
              <a:rPr lang="en-US" altLang="en-US" dirty="0"/>
              <a:t>.</a:t>
            </a:r>
          </a:p>
          <a:p>
            <a:endParaRPr lang="en-AU" sz="2400" i="1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EFB93D-B141-4CA2-8EAB-6690D486A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716" y="2293838"/>
            <a:ext cx="3316878" cy="27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The Mental Filing Cabinet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93" y="1690688"/>
            <a:ext cx="11124329" cy="134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Intense emotions ‘lock the filing cabinet’</a:t>
            </a:r>
          </a:p>
          <a:p>
            <a:pPr marL="0" indent="0">
              <a:buNone/>
            </a:pPr>
            <a:r>
              <a:rPr lang="en-AU" sz="3200" dirty="0"/>
              <a:t>Need to calm down to access strategies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02" y="2808133"/>
            <a:ext cx="3060402" cy="30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9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28" y="4105907"/>
            <a:ext cx="2466981" cy="160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5400" b="1" dirty="0"/>
              <a:t>Patterns and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09" y="2159795"/>
            <a:ext cx="7258208" cy="3551895"/>
          </a:xfrm>
        </p:spPr>
        <p:txBody>
          <a:bodyPr>
            <a:normAutofit/>
          </a:bodyPr>
          <a:lstStyle/>
          <a:p>
            <a:r>
              <a:rPr lang="en-AU" sz="3200" dirty="0"/>
              <a:t>Talent and interest in identifying </a:t>
            </a:r>
            <a:r>
              <a:rPr lang="en-AU" sz="3200" b="1" dirty="0"/>
              <a:t>patterns and sequences</a:t>
            </a:r>
          </a:p>
          <a:p>
            <a:r>
              <a:rPr lang="en-AU" sz="3200" dirty="0"/>
              <a:t>Identifying areas where the </a:t>
            </a:r>
            <a:r>
              <a:rPr lang="en-AU" sz="3200" b="1" dirty="0"/>
              <a:t>pattern breaks</a:t>
            </a:r>
          </a:p>
          <a:p>
            <a:r>
              <a:rPr lang="en-AU" sz="3200" dirty="0"/>
              <a:t>Identify </a:t>
            </a:r>
            <a:r>
              <a:rPr lang="en-AU" sz="3200" b="1" dirty="0"/>
              <a:t>errors and mistakes </a:t>
            </a:r>
            <a:r>
              <a:rPr lang="en-AU" sz="3200" dirty="0"/>
              <a:t>(social consequences)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28" y="1976150"/>
            <a:ext cx="2419955" cy="166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Mistakes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32" y="1712655"/>
            <a:ext cx="5698685" cy="43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7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20" y="304800"/>
            <a:ext cx="10165080" cy="99060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Fear of Making a Mistake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09814" y="1261872"/>
            <a:ext cx="11436020" cy="53522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 </a:t>
            </a:r>
            <a:r>
              <a:rPr lang="en-US" b="1" dirty="0"/>
              <a:t>phobic</a:t>
            </a:r>
            <a:r>
              <a:rPr lang="en-US" dirty="0"/>
              <a:t> reaction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Don’t try, you don’t make a mistake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i="1" dirty="0"/>
              <a:t>The teacher asks me to hurry up, but if I do, I might make a mistake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Fear of appearing stupid </a:t>
            </a:r>
            <a:r>
              <a:rPr lang="en-US" dirty="0"/>
              <a:t>and being ridiculed by peers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dirty="0"/>
              <a:t>Mistakes prove you are stupid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dirty="0"/>
              <a:t>Cannot change your mind as, to do so, would be to admit having previously made a mistake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dirty="0"/>
              <a:t>Allergic to errors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b="1" dirty="0"/>
              <a:t>Self-imposed level of perfection and self-criticism</a:t>
            </a:r>
          </a:p>
          <a:p>
            <a:endParaRPr lang="en-AU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1"/>
            <a:ext cx="87630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Coping With Mistakes</a:t>
            </a:r>
            <a:endParaRPr lang="en-GB" sz="54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7072" cy="476402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Self-perception as an adult</a:t>
            </a:r>
          </a:p>
          <a:p>
            <a:pPr eaLnBrk="1" hangingPunct="1"/>
            <a:r>
              <a:rPr lang="en-US" dirty="0"/>
              <a:t>Limited ability to tolerate frustration</a:t>
            </a:r>
          </a:p>
          <a:p>
            <a:pPr eaLnBrk="1" hangingPunct="1"/>
            <a:r>
              <a:rPr lang="en-US" dirty="0"/>
              <a:t>Have </a:t>
            </a:r>
            <a:r>
              <a:rPr lang="en-US" b="1" dirty="0"/>
              <a:t>no plan B </a:t>
            </a:r>
            <a:r>
              <a:rPr lang="en-US" dirty="0"/>
              <a:t>(flexibility in thinking, one track mind)</a:t>
            </a:r>
          </a:p>
          <a:p>
            <a:pPr eaLnBrk="1" hangingPunct="1"/>
            <a:r>
              <a:rPr lang="en-US" dirty="0"/>
              <a:t>Not to be perfect every time, this is just a draft</a:t>
            </a:r>
          </a:p>
          <a:p>
            <a:pPr eaLnBrk="1" hangingPunct="1"/>
            <a:r>
              <a:rPr lang="en-US" b="1" dirty="0"/>
              <a:t>An adult’s ability is not perfect</a:t>
            </a:r>
            <a:r>
              <a:rPr lang="en-US" dirty="0"/>
              <a:t>.</a:t>
            </a:r>
          </a:p>
          <a:p>
            <a:pPr eaLnBrk="1" hangingPunct="1"/>
            <a:r>
              <a:rPr lang="en-US" b="1" dirty="0"/>
              <a:t>Vocalize how you cope with frustration</a:t>
            </a:r>
            <a:r>
              <a:rPr lang="en-US" dirty="0"/>
              <a:t>.</a:t>
            </a:r>
          </a:p>
          <a:p>
            <a:pPr eaLnBrk="1" hangingPunct="1"/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193" y="2648642"/>
            <a:ext cx="1794767" cy="2096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8993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5400" b="1" dirty="0"/>
              <a:t>Mistake Strategies</a:t>
            </a:r>
            <a:endParaRPr lang="en-GB" altLang="en-US" sz="54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3509" y="1676401"/>
            <a:ext cx="11484863" cy="47400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Approach an error as an opportunity and data</a:t>
            </a:r>
          </a:p>
          <a:p>
            <a:pPr eaLnBrk="1" hangingPunct="1"/>
            <a:r>
              <a:rPr lang="en-US" altLang="en-US" b="1" dirty="0"/>
              <a:t>Being calm is being smart </a:t>
            </a:r>
            <a:r>
              <a:rPr lang="en-US" altLang="en-US" dirty="0"/>
              <a:t>(fall in IQ)</a:t>
            </a:r>
          </a:p>
          <a:p>
            <a:pPr eaLnBrk="1" hangingPunct="1"/>
            <a:r>
              <a:rPr lang="en-US" altLang="en-US" dirty="0"/>
              <a:t>Physical strength and intellectual strength</a:t>
            </a:r>
          </a:p>
          <a:p>
            <a:pPr eaLnBrk="1" hangingPunct="1"/>
            <a:r>
              <a:rPr lang="en-US" altLang="en-US" dirty="0"/>
              <a:t>“</a:t>
            </a:r>
            <a:r>
              <a:rPr lang="en-US" altLang="en-US" i="1" dirty="0"/>
              <a:t>If I stay calm, I’ll find the solution quicker”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284D77-8305-5EDC-EBBE-33158B97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29" y="3959388"/>
            <a:ext cx="2699794" cy="1911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8279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541" y="2438400"/>
            <a:ext cx="5800779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/>
              <a:t>Weak Central Coherence </a:t>
            </a:r>
            <a:endParaRPr lang="en-AU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905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600" dirty="0"/>
              <a:t>A reduced ability to draw together diverse information to construct a higher-level meaning</a:t>
            </a:r>
            <a:r>
              <a:rPr lang="en-US" altLang="en-US" dirty="0"/>
              <a:t>.</a:t>
            </a:r>
            <a:endParaRPr lang="en-AU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865" y="672576"/>
            <a:ext cx="1802861" cy="33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70" y="803739"/>
            <a:ext cx="2406255" cy="223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3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Weak Central Coherence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843655"/>
          </a:xfrm>
        </p:spPr>
        <p:txBody>
          <a:bodyPr>
            <a:normAutofit/>
          </a:bodyPr>
          <a:lstStyle/>
          <a:p>
            <a:pPr eaLnBrk="1" hangingPunct="1"/>
            <a:r>
              <a:rPr lang="en-AU" sz="3200" dirty="0"/>
              <a:t>Remarkably good at attending to </a:t>
            </a:r>
            <a:r>
              <a:rPr lang="en-AU" sz="3200" b="1" dirty="0"/>
              <a:t>detail</a:t>
            </a:r>
            <a:r>
              <a:rPr lang="en-AU" sz="3200" dirty="0"/>
              <a:t> but appear to have considerable difficulty perceiving and understanding the </a:t>
            </a:r>
            <a:r>
              <a:rPr lang="en-AU" sz="3200" b="1" dirty="0"/>
              <a:t>overall picture </a:t>
            </a:r>
            <a:r>
              <a:rPr lang="en-AU" sz="3200" dirty="0"/>
              <a:t>or gist</a:t>
            </a:r>
          </a:p>
          <a:p>
            <a:pPr eaLnBrk="1" hangingPunct="1"/>
            <a:r>
              <a:rPr lang="en-AU" sz="3200" dirty="0"/>
              <a:t>Looking through a rolled-up tube of paper</a:t>
            </a:r>
          </a:p>
          <a:p>
            <a:pPr eaLnBrk="1" hangingPunct="1"/>
            <a:r>
              <a:rPr lang="en-AU" sz="3200" dirty="0"/>
              <a:t>What is </a:t>
            </a:r>
            <a:r>
              <a:rPr lang="en-AU" sz="3200" b="1" dirty="0"/>
              <a:t>relevant and redundant?</a:t>
            </a:r>
            <a:endParaRPr lang="en-AU" sz="3200" dirty="0"/>
          </a:p>
          <a:p>
            <a:pPr eaLnBrk="1" hangingPunct="1"/>
            <a:r>
              <a:rPr lang="en-AU" sz="3200" dirty="0"/>
              <a:t>Deciphering the general meaning.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5615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Weak Central Coherence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15845" y="1781775"/>
            <a:ext cx="10821270" cy="431422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b="1" dirty="0"/>
              <a:t>Noticing patterns </a:t>
            </a:r>
            <a:r>
              <a:rPr lang="en-US" sz="3200" dirty="0"/>
              <a:t>not perceived by others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dirty="0"/>
              <a:t>Originality</a:t>
            </a:r>
            <a:r>
              <a:rPr lang="en-US" sz="3200" dirty="0"/>
              <a:t> in problem solving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/>
              <a:t>Walking into a strange room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dirty="0"/>
              <a:t>Attention to detail in art </a:t>
            </a:r>
            <a:r>
              <a:rPr lang="en-US" sz="3200" dirty="0"/>
              <a:t>(Penny, </a:t>
            </a:r>
            <a:r>
              <a:rPr lang="en-US" sz="3200" dirty="0" err="1"/>
              <a:t>Deltic</a:t>
            </a:r>
            <a:r>
              <a:rPr lang="en-US" sz="3200" dirty="0"/>
              <a:t> Train)</a:t>
            </a:r>
          </a:p>
        </p:txBody>
      </p:sp>
    </p:spTree>
    <p:extLst>
      <p:ext uri="{BB962C8B-B14F-4D97-AF65-F5344CB8AC3E}">
        <p14:creationId xmlns:p14="http://schemas.microsoft.com/office/powerpoint/2010/main" val="414688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 descr="C:\2008 Photos\DSC_025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b="-5061"/>
          <a:stretch/>
        </p:blipFill>
        <p:spPr>
          <a:xfrm>
            <a:off x="2057836" y="735005"/>
            <a:ext cx="8465602" cy="5602988"/>
          </a:xfrm>
          <a:noFill/>
        </p:spPr>
      </p:pic>
    </p:spTree>
    <p:extLst>
      <p:ext uri="{BB962C8B-B14F-4D97-AF65-F5344CB8AC3E}">
        <p14:creationId xmlns:p14="http://schemas.microsoft.com/office/powerpoint/2010/main" val="310080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A051A-0834-4608-B600-8A9B2B02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5400" b="1" dirty="0"/>
              <a:t>Assessing the Learning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32B32-9AA7-45B7-9B7D-2A7FEDEF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2095281"/>
            <a:ext cx="11160905" cy="4320759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This can include a </a:t>
            </a:r>
            <a:r>
              <a:rPr lang="en-AU" b="1" dirty="0"/>
              <a:t>formal assessment of intellectual abilities</a:t>
            </a:r>
          </a:p>
          <a:p>
            <a:r>
              <a:rPr lang="en-AU" dirty="0"/>
              <a:t>The psychologist explains how the profile affects learning and potential curriculum modifications</a:t>
            </a:r>
          </a:p>
          <a:p>
            <a:r>
              <a:rPr lang="en-AU" b="1" dirty="0"/>
              <a:t>Classroom assessment </a:t>
            </a:r>
            <a:r>
              <a:rPr lang="en-AU" dirty="0"/>
              <a:t>by the teacher who acquires an understanding of educational qualities and difficulties, personality and motivation</a:t>
            </a:r>
          </a:p>
          <a:p>
            <a:r>
              <a:rPr lang="en-AU" dirty="0"/>
              <a:t>The teacher and </a:t>
            </a:r>
            <a:r>
              <a:rPr lang="en-AU" b="1" dirty="0"/>
              <a:t>teacher aid </a:t>
            </a:r>
            <a:r>
              <a:rPr lang="en-AU" dirty="0"/>
              <a:t>modifies the classroom curriculum to accommodate the characteristics of autism as expressed by a specific child, for individual and whole class activities</a:t>
            </a:r>
          </a:p>
          <a:p>
            <a:r>
              <a:rPr lang="en-AU" dirty="0"/>
              <a:t>A teacher aid has an extremely important role adjusting the curriculum for the child</a:t>
            </a:r>
          </a:p>
        </p:txBody>
      </p:sp>
    </p:spTree>
    <p:extLst>
      <p:ext uri="{BB962C8B-B14F-4D97-AF65-F5344CB8AC3E}">
        <p14:creationId xmlns:p14="http://schemas.microsoft.com/office/powerpoint/2010/main" val="33682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30156" y="2657477"/>
            <a:ext cx="1701776" cy="1909391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0964" name="Picture 4" descr="Copy of DSC0187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953" y="397765"/>
            <a:ext cx="7832488" cy="587436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78951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228600"/>
            <a:ext cx="11145229" cy="189666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5400" b="1" dirty="0"/>
              <a:t>Effect of WCC in Areas of Ability and Behaviour</a:t>
            </a:r>
            <a:endParaRPr lang="en-AU" altLang="en-US" sz="54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442" y="2159793"/>
            <a:ext cx="11286308" cy="42105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600" b="1" dirty="0"/>
              <a:t>Non-Verbal Communication</a:t>
            </a:r>
            <a:r>
              <a:rPr lang="en-US" sz="3600" dirty="0"/>
              <a:t>: Seeing parts of a face, frown: angry, worried or old </a:t>
            </a:r>
            <a:endParaRPr lang="en-AU" sz="3600" dirty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600" b="1" dirty="0"/>
              <a:t>Language</a:t>
            </a:r>
            <a:r>
              <a:rPr lang="en-US" sz="3600" dirty="0"/>
              <a:t>: Pedantic, an over-emphasis on detail, and a problem summarizing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3600" b="1" dirty="0"/>
              <a:t>Organizational skills</a:t>
            </a:r>
            <a:r>
              <a:rPr lang="en-US" altLang="en-US" sz="3600" dirty="0"/>
              <a:t>: Problem prioritizing and unconventional organizational systems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3600" b="1" dirty="0"/>
              <a:t>Social skills</a:t>
            </a:r>
            <a:r>
              <a:rPr lang="en-US" altLang="en-US" sz="3600" dirty="0"/>
              <a:t>: Identifying the relevant social cues</a:t>
            </a:r>
          </a:p>
        </p:txBody>
      </p:sp>
    </p:spTree>
    <p:extLst>
      <p:ext uri="{BB962C8B-B14F-4D97-AF65-F5344CB8AC3E}">
        <p14:creationId xmlns:p14="http://schemas.microsoft.com/office/powerpoint/2010/main" val="1581489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555" y="518160"/>
            <a:ext cx="11782698" cy="85343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5400" b="1" dirty="0"/>
              <a:t>Effect of WCC in Areas of Ability and Behaviour</a:t>
            </a:r>
            <a:endParaRPr lang="en-GB" altLang="zh-TW" sz="5400" b="1" dirty="0">
              <a:ea typeface="PMingLiU" pitchFamily="18" charset="-12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zh-TW" dirty="0">
              <a:ea typeface="PMingLiU" pitchFamily="18" charset="-120"/>
            </a:endParaRPr>
          </a:p>
        </p:txBody>
      </p:sp>
      <p:pic>
        <p:nvPicPr>
          <p:cNvPr id="180228" name="Picture 4" descr="C:\Documents and Settings\Tony Attwood\My Documents\My Pictures\My Pictures\Diagnosi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64" y="1911968"/>
            <a:ext cx="6013936" cy="42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564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C:\Documents and Settings\Tony Attwood\Application Data\Microsoft\Media Catalog\Diagnosis2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8468" y="461823"/>
            <a:ext cx="3890564" cy="5573218"/>
          </a:xfrm>
        </p:spPr>
      </p:pic>
    </p:spTree>
    <p:extLst>
      <p:ext uri="{BB962C8B-B14F-4D97-AF65-F5344CB8AC3E}">
        <p14:creationId xmlns:p14="http://schemas.microsoft.com/office/powerpoint/2010/main" val="1577836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7" descr="Father and 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773114"/>
            <a:ext cx="7993063" cy="5551487"/>
          </a:xfrm>
        </p:spPr>
      </p:pic>
    </p:spTree>
    <p:extLst>
      <p:ext uri="{BB962C8B-B14F-4D97-AF65-F5344CB8AC3E}">
        <p14:creationId xmlns:p14="http://schemas.microsoft.com/office/powerpoint/2010/main" val="3447016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5400" b="1" dirty="0"/>
              <a:t>Adolescence: Executive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039" y="1691641"/>
            <a:ext cx="10515599" cy="47701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AU" b="1" dirty="0"/>
              <a:t>Planning</a:t>
            </a:r>
            <a:r>
              <a:rPr lang="en-AU" dirty="0"/>
              <a:t> how to do an activity	</a:t>
            </a:r>
          </a:p>
          <a:p>
            <a:pPr>
              <a:lnSpc>
                <a:spcPct val="150000"/>
              </a:lnSpc>
            </a:pPr>
            <a:r>
              <a:rPr lang="en-AU" b="1" dirty="0"/>
              <a:t>Organising</a:t>
            </a:r>
            <a:r>
              <a:rPr lang="en-AU" dirty="0"/>
              <a:t> what you need	</a:t>
            </a:r>
          </a:p>
          <a:p>
            <a:pPr>
              <a:lnSpc>
                <a:spcPct val="150000"/>
              </a:lnSpc>
            </a:pPr>
            <a:r>
              <a:rPr lang="en-AU" b="1" dirty="0"/>
              <a:t>Recall </a:t>
            </a:r>
            <a:r>
              <a:rPr lang="en-AU" dirty="0"/>
              <a:t>Forgetting what to do</a:t>
            </a:r>
          </a:p>
          <a:p>
            <a:pPr>
              <a:lnSpc>
                <a:spcPct val="150000"/>
              </a:lnSpc>
            </a:pPr>
            <a:r>
              <a:rPr lang="en-AU" b="1" dirty="0"/>
              <a:t>Prioritize </a:t>
            </a:r>
            <a:r>
              <a:rPr lang="en-AU" dirty="0"/>
              <a:t>What I enjoy or is easy rather than what I need to do</a:t>
            </a:r>
          </a:p>
          <a:p>
            <a:pPr>
              <a:lnSpc>
                <a:spcPct val="150000"/>
              </a:lnSpc>
            </a:pPr>
            <a:r>
              <a:rPr lang="en-AU" b="1" dirty="0"/>
              <a:t>Time perception </a:t>
            </a:r>
            <a:r>
              <a:rPr lang="en-AU" dirty="0"/>
              <a:t>Knowing how long it will take to complete the activity </a:t>
            </a:r>
          </a:p>
        </p:txBody>
      </p:sp>
    </p:spTree>
    <p:extLst>
      <p:ext uri="{BB962C8B-B14F-4D97-AF65-F5344CB8AC3E}">
        <p14:creationId xmlns:p14="http://schemas.microsoft.com/office/powerpoint/2010/main" val="1732832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59B2-79AD-4FF1-91C7-22848D3E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" y="426719"/>
            <a:ext cx="11066853" cy="94488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Executive Functioning and Autism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A1758-9EF5-471E-A97F-7E0B4D80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490" y="1630681"/>
            <a:ext cx="10863072" cy="4968239"/>
          </a:xfrm>
        </p:spPr>
        <p:txBody>
          <a:bodyPr>
            <a:normAutofit fontScale="92500" lnSpcReduction="10000"/>
          </a:bodyPr>
          <a:lstStyle/>
          <a:p>
            <a:r>
              <a:rPr lang="en-AU" sz="3200" b="1" dirty="0"/>
              <a:t>Distractibility</a:t>
            </a:r>
          </a:p>
          <a:p>
            <a:r>
              <a:rPr lang="en-AU" sz="3200" dirty="0"/>
              <a:t>Disorganised work area </a:t>
            </a:r>
          </a:p>
          <a:p>
            <a:r>
              <a:rPr lang="en-AU" sz="3200" dirty="0"/>
              <a:t>Needing </a:t>
            </a:r>
            <a:r>
              <a:rPr lang="en-AU" sz="3200" b="1" dirty="0"/>
              <a:t>prompts</a:t>
            </a:r>
            <a:r>
              <a:rPr lang="en-AU" sz="3200" dirty="0"/>
              <a:t> to start and maintain work</a:t>
            </a:r>
          </a:p>
          <a:p>
            <a:r>
              <a:rPr lang="en-AU" sz="3200" dirty="0"/>
              <a:t>Highlight</a:t>
            </a:r>
            <a:r>
              <a:rPr lang="en-AU" sz="3200" b="1" dirty="0"/>
              <a:t> </a:t>
            </a:r>
            <a:r>
              <a:rPr lang="en-AU" sz="3200" dirty="0"/>
              <a:t>important instructions or information</a:t>
            </a:r>
          </a:p>
          <a:p>
            <a:r>
              <a:rPr lang="en-AU" sz="3200" b="1" dirty="0"/>
              <a:t>Coordination</a:t>
            </a:r>
            <a:r>
              <a:rPr lang="en-AU" sz="3200" dirty="0"/>
              <a:t> between home and school, diaries and email contact</a:t>
            </a:r>
          </a:p>
          <a:p>
            <a:r>
              <a:rPr lang="en-AU" sz="3200" b="1" dirty="0"/>
              <a:t>Assistance</a:t>
            </a:r>
            <a:r>
              <a:rPr lang="en-AU" sz="3200" dirty="0"/>
              <a:t> from a friend/peer, to perhaps ask them before asking the teacher</a:t>
            </a:r>
          </a:p>
          <a:p>
            <a:r>
              <a:rPr lang="en-AU" sz="3200" b="1" dirty="0"/>
              <a:t>Information sheets </a:t>
            </a:r>
            <a:r>
              <a:rPr lang="en-AU" sz="3200" dirty="0"/>
              <a:t>to refer to in addition to spoken instructions</a:t>
            </a:r>
          </a:p>
          <a:p>
            <a:endParaRPr lang="en-AU" sz="2700" dirty="0"/>
          </a:p>
          <a:p>
            <a:endParaRPr lang="en-AU" sz="27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166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75C1C-65F4-4668-B4CA-C0FBCA04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746760"/>
            <a:ext cx="10648406" cy="8077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Executive Functioning and Autism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81F139-817C-41EC-A839-BC297C773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AU" dirty="0"/>
              <a:t>Make </a:t>
            </a:r>
            <a:r>
              <a:rPr lang="en-AU" b="1" dirty="0"/>
              <a:t>a list </a:t>
            </a:r>
            <a:r>
              <a:rPr lang="en-AU" dirty="0"/>
              <a:t>in a notebook of what is needed and cross off those items before commencing the activity.</a:t>
            </a:r>
          </a:p>
          <a:p>
            <a:pPr lvl="0"/>
            <a:r>
              <a:rPr lang="en-AU" dirty="0"/>
              <a:t>Take a mobile phone </a:t>
            </a:r>
            <a:r>
              <a:rPr lang="en-AU" b="1" dirty="0"/>
              <a:t>photograph</a:t>
            </a:r>
            <a:r>
              <a:rPr lang="en-AU" dirty="0"/>
              <a:t> of the equipment or resources needed.</a:t>
            </a:r>
          </a:p>
          <a:p>
            <a:pPr>
              <a:buNone/>
            </a:pPr>
            <a:r>
              <a:rPr lang="en-AU" b="1" dirty="0"/>
              <a:t>Planning tasks over a day, a week and a month</a:t>
            </a:r>
            <a:endParaRPr lang="en-AU" dirty="0"/>
          </a:p>
          <a:p>
            <a:pPr lvl="0"/>
            <a:r>
              <a:rPr lang="en-AU" dirty="0"/>
              <a:t>A paper diary or electronic schedule app</a:t>
            </a:r>
          </a:p>
          <a:p>
            <a:pPr lvl="0"/>
            <a:r>
              <a:rPr lang="en-AU" dirty="0"/>
              <a:t>Estimate the amount of time needed for each activity and create a time schedule/flow diagram</a:t>
            </a:r>
          </a:p>
          <a:p>
            <a:pPr lvl="0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719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43224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Need an Executive Secretary</a:t>
            </a:r>
            <a:endParaRPr lang="en-GB" sz="5400" b="1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56723" y="2057401"/>
            <a:ext cx="3025378" cy="339447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15" y="1849701"/>
            <a:ext cx="5410200" cy="367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07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B020C-7A2A-B329-D675-49100C4E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D29F4CE-5E5D-3FDB-674A-CDA12447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203" y="1486553"/>
            <a:ext cx="342900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8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1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Visualizers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AU" sz="3600" b="1" dirty="0"/>
              <a:t>Engineers and Artists</a:t>
            </a:r>
            <a:endParaRPr lang="en-US" sz="36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92055" y="1463041"/>
            <a:ext cx="10382359" cy="4785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2400" dirty="0"/>
              <a:t>Learning may be facilitated by silent </a:t>
            </a:r>
            <a:r>
              <a:rPr lang="en-AU" sz="2400" b="1" dirty="0"/>
              <a:t>demonstration</a:t>
            </a:r>
            <a:r>
              <a:rPr lang="en-AU" sz="2400" dirty="0"/>
              <a:t>  </a:t>
            </a:r>
            <a:r>
              <a:rPr lang="en-AU" sz="2400" i="1" dirty="0"/>
              <a:t>‘A picture is worth a thousand words’</a:t>
            </a:r>
          </a:p>
          <a:p>
            <a:pPr>
              <a:spcBef>
                <a:spcPts val="450"/>
              </a:spcBef>
            </a:pPr>
            <a:r>
              <a:rPr lang="en-AU" sz="2400" dirty="0"/>
              <a:t>A difficulty </a:t>
            </a:r>
            <a:r>
              <a:rPr lang="en-AU" sz="2400" b="1" dirty="0"/>
              <a:t>converting thoughts and feelings into words </a:t>
            </a:r>
            <a:r>
              <a:rPr lang="en-AU" sz="2400" i="1" dirty="0"/>
              <a:t>(42)</a:t>
            </a:r>
          </a:p>
          <a:p>
            <a:pPr>
              <a:spcBef>
                <a:spcPts val="450"/>
              </a:spcBef>
            </a:pPr>
            <a:r>
              <a:rPr lang="en-AU" sz="2400" dirty="0"/>
              <a:t>A </a:t>
            </a:r>
            <a:r>
              <a:rPr lang="en-AU" sz="2400" b="1" dirty="0"/>
              <a:t>visual and solitary learner, </a:t>
            </a:r>
            <a:r>
              <a:rPr lang="en-AU" sz="2400" dirty="0"/>
              <a:t>not a social, conversational learner</a:t>
            </a:r>
          </a:p>
          <a:p>
            <a:r>
              <a:rPr lang="en-AU" sz="2400" b="1" dirty="0"/>
              <a:t>Computer Curriculum – </a:t>
            </a:r>
            <a:r>
              <a:rPr lang="en-AU" sz="2400" dirty="0"/>
              <a:t>(no social and language processing)</a:t>
            </a:r>
          </a:p>
          <a:p>
            <a:r>
              <a:rPr lang="en-AU" sz="2400" b="1" dirty="0"/>
              <a:t>Auditory processing</a:t>
            </a:r>
            <a:r>
              <a:rPr lang="en-AU" sz="2400" dirty="0"/>
              <a:t>: </a:t>
            </a:r>
            <a:r>
              <a:rPr lang="en-AU" sz="2400" i="1" dirty="0"/>
              <a:t>“Too many voices”</a:t>
            </a:r>
          </a:p>
          <a:p>
            <a:r>
              <a:rPr lang="en-AU" sz="2400" dirty="0"/>
              <a:t>Sequence of actions in </a:t>
            </a:r>
            <a:r>
              <a:rPr lang="en-AU" sz="2400" b="1" dirty="0"/>
              <a:t>photographs or video</a:t>
            </a:r>
          </a:p>
          <a:p>
            <a:r>
              <a:rPr lang="en-AU" sz="2400" b="1" dirty="0"/>
              <a:t>Auditory working memory</a:t>
            </a:r>
            <a:r>
              <a:rPr lang="en-AU" sz="2400" dirty="0"/>
              <a:t>: </a:t>
            </a:r>
            <a:br>
              <a:rPr lang="en-AU" sz="2400" dirty="0"/>
            </a:br>
            <a:r>
              <a:rPr lang="en-AU" sz="2400" dirty="0"/>
              <a:t>create a mental video</a:t>
            </a:r>
          </a:p>
          <a:p>
            <a:pPr>
              <a:spcBef>
                <a:spcPts val="450"/>
              </a:spcBef>
            </a:pPr>
            <a:endParaRPr lang="en-AU" sz="2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DE1707-9DF2-6A56-5CC6-55ADD08E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40" y="4455523"/>
            <a:ext cx="2382790" cy="19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309" y="365125"/>
            <a:ext cx="11510989" cy="201231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Stress and Mental Exhaustion of Secondary School</a:t>
            </a:r>
            <a:endParaRPr lang="en-AU" sz="54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42831" y="2561751"/>
            <a:ext cx="11432612" cy="3701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b="1" dirty="0"/>
              <a:t>educational and social curriculum</a:t>
            </a:r>
            <a:r>
              <a:rPr lang="en-US" sz="3600" dirty="0"/>
              <a:t>.</a:t>
            </a:r>
          </a:p>
          <a:p>
            <a:pPr eaLnBrk="1" hangingPunct="1"/>
            <a:r>
              <a:rPr lang="en-US" sz="3600" b="1" dirty="0"/>
              <a:t>Pruning</a:t>
            </a:r>
            <a:r>
              <a:rPr lang="en-US" sz="3600" dirty="0"/>
              <a:t> the High School curriculum</a:t>
            </a:r>
          </a:p>
          <a:p>
            <a:pPr eaLnBrk="1" hangingPunct="1"/>
            <a:r>
              <a:rPr lang="en-US" sz="3600" dirty="0"/>
              <a:t>Absence of real breaks for </a:t>
            </a:r>
            <a:r>
              <a:rPr lang="en-US" sz="3600" b="1" dirty="0"/>
              <a:t>relaxation and recovery</a:t>
            </a:r>
          </a:p>
          <a:p>
            <a:r>
              <a:rPr lang="en-AU" sz="3600" b="1" dirty="0"/>
              <a:t>Bullying and teasing </a:t>
            </a:r>
            <a:r>
              <a:rPr lang="en-AU" sz="3600" dirty="0"/>
              <a:t>– school a ‘war zone’ –school refusal and suspension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0245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Homework Strategies</a:t>
            </a:r>
            <a:endParaRPr lang="en-AU" sz="54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Create a learning environment.</a:t>
            </a:r>
          </a:p>
          <a:p>
            <a:pPr eaLnBrk="1" hangingPunct="1"/>
            <a:r>
              <a:rPr lang="en-US" sz="3600" dirty="0"/>
              <a:t>Homework timetable and diary.</a:t>
            </a:r>
          </a:p>
          <a:p>
            <a:pPr eaLnBrk="1" hangingPunct="1"/>
            <a:r>
              <a:rPr lang="en-US" sz="3600" dirty="0"/>
              <a:t>Time allocation.</a:t>
            </a:r>
          </a:p>
          <a:p>
            <a:pPr eaLnBrk="1" hangingPunct="1"/>
            <a:r>
              <a:rPr lang="en-US" sz="3600" dirty="0"/>
              <a:t>Segments with breaks.</a:t>
            </a:r>
          </a:p>
          <a:p>
            <a:pPr eaLnBrk="1" hangingPunct="1"/>
            <a:r>
              <a:rPr lang="en-US" sz="3600" dirty="0"/>
              <a:t>Motivation.</a:t>
            </a:r>
          </a:p>
          <a:p>
            <a:pPr eaLnBrk="1" hangingPunct="1"/>
            <a:r>
              <a:rPr lang="en-US" sz="3600" dirty="0"/>
              <a:t>Is it worth it?</a:t>
            </a:r>
            <a:endParaRPr lang="en-AU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0E0B14-F62C-4FED-90F4-8F93BBEA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16" y="3675370"/>
            <a:ext cx="4277134" cy="25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3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600" dirty="0"/>
              <a:t>Sensitive to an </a:t>
            </a:r>
            <a:r>
              <a:rPr lang="en-AU" sz="3600" b="1" dirty="0"/>
              <a:t>anxious atmosphere </a:t>
            </a:r>
            <a:r>
              <a:rPr lang="en-AU" sz="3600" dirty="0"/>
              <a:t>in the exam room</a:t>
            </a:r>
          </a:p>
          <a:p>
            <a:r>
              <a:rPr lang="en-AU" sz="3600" dirty="0"/>
              <a:t>Guidance and reassurance in reading and understanding the question – </a:t>
            </a:r>
            <a:r>
              <a:rPr lang="en-AU" sz="3600" b="1" dirty="0"/>
              <a:t>literal interpretation</a:t>
            </a:r>
          </a:p>
          <a:p>
            <a:r>
              <a:rPr lang="en-AU" sz="3600" b="1" dirty="0"/>
              <a:t>Typing</a:t>
            </a:r>
            <a:r>
              <a:rPr lang="en-AU" sz="3600" dirty="0"/>
              <a:t> rather than handwriting</a:t>
            </a:r>
          </a:p>
          <a:p>
            <a:r>
              <a:rPr lang="en-AU" sz="3600" dirty="0"/>
              <a:t>Gaps within the exam for </a:t>
            </a:r>
            <a:r>
              <a:rPr lang="en-AU" sz="3600" b="1" dirty="0"/>
              <a:t>emotional and energy recovery</a:t>
            </a:r>
          </a:p>
        </p:txBody>
      </p:sp>
    </p:spTree>
    <p:extLst>
      <p:ext uri="{BB962C8B-B14F-4D97-AF65-F5344CB8AC3E}">
        <p14:creationId xmlns:p14="http://schemas.microsoft.com/office/powerpoint/2010/main" val="1933227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2A779C-1158-48A1-92E4-6EF1EB2A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320359"/>
            <a:ext cx="7886700" cy="1782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50" b="1" dirty="0"/>
              <a:t>The Essential Manuals for Autism in the Classroom</a:t>
            </a:r>
          </a:p>
          <a:p>
            <a:r>
              <a:rPr lang="en-AU" sz="3000" dirty="0"/>
              <a:t>Kathy Hoopmann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C2A14C-CDFE-4D05-8E3E-E3B9AB36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2209802"/>
            <a:ext cx="4095670" cy="4095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C8F3AF-3CF6-4799-8CD0-CC30526F1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767841"/>
            <a:ext cx="3174320" cy="45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5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Verbalizers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60981" y="1292351"/>
            <a:ext cx="7585261" cy="4603351"/>
          </a:xfrm>
        </p:spPr>
        <p:txBody>
          <a:bodyPr>
            <a:noAutofit/>
          </a:bodyPr>
          <a:lstStyle/>
          <a:p>
            <a:pPr eaLnBrk="1" hangingPunct="1"/>
            <a:r>
              <a:rPr lang="en-AU" dirty="0"/>
              <a:t>Relatively advanced </a:t>
            </a:r>
            <a:r>
              <a:rPr lang="en-AU" b="1" dirty="0"/>
              <a:t>verbal reasoning skills</a:t>
            </a:r>
          </a:p>
          <a:p>
            <a:r>
              <a:rPr lang="en-AU" dirty="0"/>
              <a:t>Understanding what is </a:t>
            </a:r>
            <a:r>
              <a:rPr lang="en-AU" b="1" dirty="0"/>
              <a:t>written</a:t>
            </a:r>
            <a:r>
              <a:rPr lang="en-AU" dirty="0"/>
              <a:t> rather than said</a:t>
            </a:r>
            <a:endParaRPr lang="en-US" dirty="0"/>
          </a:p>
          <a:p>
            <a:r>
              <a:rPr lang="en-AU" dirty="0"/>
              <a:t>Well-developed </a:t>
            </a:r>
            <a:r>
              <a:rPr lang="en-AU" b="1" dirty="0"/>
              <a:t>vocabulary and information</a:t>
            </a:r>
          </a:p>
          <a:p>
            <a:pPr eaLnBrk="1" hangingPunct="1"/>
            <a:r>
              <a:rPr lang="en-AU" dirty="0"/>
              <a:t>Understanding may be improved by </a:t>
            </a:r>
            <a:r>
              <a:rPr lang="en-AU" b="1" dirty="0"/>
              <a:t>reading</a:t>
            </a:r>
            <a:r>
              <a:rPr lang="en-AU" dirty="0"/>
              <a:t> about the concept</a:t>
            </a:r>
          </a:p>
          <a:p>
            <a:pPr eaLnBrk="1" hangingPunct="1"/>
            <a:r>
              <a:rPr lang="en-AU" dirty="0"/>
              <a:t>Talent with </a:t>
            </a:r>
            <a:r>
              <a:rPr lang="en-AU" b="1" dirty="0"/>
              <a:t>languages and classic literature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809" y="2720940"/>
            <a:ext cx="3411896" cy="21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343B8-8BB0-435F-ABD1-072DA838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94D2F-D8FE-48EB-B2DD-FBB53403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i="1" dirty="0"/>
              <a:t>Common motivators</a:t>
            </a:r>
            <a:r>
              <a:rPr lang="en-AU" sz="3600" dirty="0"/>
              <a:t>:</a:t>
            </a:r>
          </a:p>
          <a:p>
            <a:r>
              <a:rPr lang="en-AU" sz="3600" b="1" dirty="0"/>
              <a:t>Intrinsic interest </a:t>
            </a:r>
            <a:r>
              <a:rPr lang="en-AU" sz="3600" dirty="0"/>
              <a:t>(linked to special interest)</a:t>
            </a:r>
          </a:p>
          <a:p>
            <a:r>
              <a:rPr lang="en-AU" sz="3600" b="1" dirty="0"/>
              <a:t>Completion and perfection</a:t>
            </a:r>
          </a:p>
          <a:p>
            <a:r>
              <a:rPr lang="en-AU" sz="3600" b="1" dirty="0"/>
              <a:t>Access</a:t>
            </a:r>
            <a:r>
              <a:rPr lang="en-AU" sz="3600" dirty="0"/>
              <a:t> to preferred activities</a:t>
            </a:r>
          </a:p>
          <a:p>
            <a:r>
              <a:rPr lang="en-AU" sz="3600" dirty="0"/>
              <a:t>For </a:t>
            </a:r>
            <a:r>
              <a:rPr lang="en-AU" sz="3600" b="1" dirty="0"/>
              <a:t>personal achievement </a:t>
            </a:r>
            <a:r>
              <a:rPr lang="en-AU" sz="3600" dirty="0"/>
              <a:t>– Sense of self based on academic achievement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47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5400" b="1" dirty="0"/>
              <a:t>Processing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82" y="1600201"/>
            <a:ext cx="9374269" cy="47535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25" b="1" dirty="0"/>
              <a:t>Slow processing time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25" dirty="0"/>
              <a:t>Processing </a:t>
            </a:r>
            <a:r>
              <a:rPr lang="en-AU" sz="2925" b="1" dirty="0"/>
              <a:t>linguistic, cognitive and social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25" dirty="0"/>
              <a:t>Very thorough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25" b="1" dirty="0"/>
              <a:t>Focussing on details </a:t>
            </a:r>
            <a:r>
              <a:rPr lang="en-AU" sz="2925" dirty="0"/>
              <a:t>– </a:t>
            </a:r>
            <a:r>
              <a:rPr lang="en-AU" sz="2925" i="1" dirty="0"/>
              <a:t>Trapped in the detail</a:t>
            </a:r>
            <a:endParaRPr lang="en-AU" sz="2925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25" dirty="0"/>
              <a:t>Checking all links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925" dirty="0"/>
              <a:t>Lose marks on timed tests because of an inability to work fast due to processing time, being </a:t>
            </a:r>
            <a:r>
              <a:rPr lang="en-US" altLang="en-US" sz="2925" b="1" dirty="0"/>
              <a:t>pedantic</a:t>
            </a:r>
            <a:r>
              <a:rPr lang="en-US" altLang="en-US" sz="2925" dirty="0"/>
              <a:t>, being </a:t>
            </a:r>
            <a:r>
              <a:rPr lang="en-US" altLang="en-US" sz="2925" b="1" dirty="0"/>
              <a:t>distracted by details </a:t>
            </a:r>
            <a:r>
              <a:rPr lang="en-US" altLang="en-US" sz="2925" dirty="0"/>
              <a:t>and </a:t>
            </a:r>
            <a:r>
              <a:rPr lang="en-US" altLang="en-US" sz="2925" b="1" dirty="0"/>
              <a:t>handwriting</a:t>
            </a:r>
            <a:r>
              <a:rPr lang="en-US" altLang="en-US" sz="2925" dirty="0"/>
              <a:t> problems</a:t>
            </a:r>
          </a:p>
          <a:p>
            <a:endParaRPr lang="en-AU" sz="2025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33" y="2048112"/>
            <a:ext cx="1660685" cy="166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2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5400" b="1" dirty="0"/>
              <a:t>Reading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42693" y="1588444"/>
            <a:ext cx="10972799" cy="43943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dirty="0"/>
              <a:t>Can be better at reading accuracy than comprehension</a:t>
            </a:r>
          </a:p>
          <a:p>
            <a:pPr>
              <a:spcBef>
                <a:spcPts val="0"/>
              </a:spcBef>
            </a:pPr>
            <a:r>
              <a:rPr lang="en-AU" dirty="0"/>
              <a:t>Effects in the high school years on academic ability and on self-esteem</a:t>
            </a:r>
          </a:p>
          <a:p>
            <a:pPr>
              <a:spcBef>
                <a:spcPts val="0"/>
              </a:spcBef>
            </a:pPr>
            <a:r>
              <a:rPr lang="en-AU" dirty="0"/>
              <a:t>Need for an </a:t>
            </a:r>
            <a:r>
              <a:rPr lang="en-AU" b="1" dirty="0"/>
              <a:t>early assessment and intervention</a:t>
            </a:r>
          </a:p>
          <a:p>
            <a:pPr>
              <a:spcBef>
                <a:spcPts val="0"/>
              </a:spcBef>
            </a:pPr>
            <a:r>
              <a:rPr lang="en-AU" dirty="0"/>
              <a:t>Conventional remedial reading programs have not been as effective as with typical children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079E9E-2E94-E6B1-C3C4-86A4FF59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19" y="438103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8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2"/>
            <a:ext cx="9144000" cy="14477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16" y="4342094"/>
            <a:ext cx="2887619" cy="19568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1" y="1332411"/>
            <a:ext cx="10857846" cy="3009683"/>
          </a:xfrm>
        </p:spPr>
        <p:txBody>
          <a:bodyPr>
            <a:noAutofit/>
          </a:bodyPr>
          <a:lstStyle/>
          <a:p>
            <a:r>
              <a:rPr lang="en-AU" b="1" dirty="0"/>
              <a:t>Perception</a:t>
            </a:r>
            <a:r>
              <a:rPr lang="en-AU" dirty="0"/>
              <a:t>, width of focus</a:t>
            </a:r>
          </a:p>
          <a:p>
            <a:r>
              <a:rPr lang="en-AU" dirty="0"/>
              <a:t>Perception of letters (</a:t>
            </a:r>
            <a:r>
              <a:rPr lang="en-AU" dirty="0" err="1"/>
              <a:t>Irlen</a:t>
            </a:r>
            <a:r>
              <a:rPr lang="en-AU" dirty="0"/>
              <a:t> overlays)</a:t>
            </a:r>
          </a:p>
          <a:p>
            <a:r>
              <a:rPr lang="en-AU" dirty="0"/>
              <a:t>Change the font, a new word</a:t>
            </a:r>
          </a:p>
          <a:p>
            <a:r>
              <a:rPr lang="en-AU" dirty="0"/>
              <a:t>Reading: </a:t>
            </a:r>
            <a:r>
              <a:rPr lang="en-AU" b="1" dirty="0"/>
              <a:t>Word retrieval </a:t>
            </a:r>
            <a:r>
              <a:rPr lang="en-AU" dirty="0"/>
              <a:t>problems</a:t>
            </a:r>
          </a:p>
          <a:p>
            <a:r>
              <a:rPr lang="en-AU" b="1" dirty="0" err="1"/>
              <a:t>Hyperlexia</a:t>
            </a:r>
            <a:r>
              <a:rPr lang="en-AU" dirty="0"/>
              <a:t>, to acquire knowledge on a special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99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2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2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2"/>
  <p:tag name="POWER3D OPTIONS" val="Medium "/>
  <p:tag name="POWER3D IMAGE0" val="PINBUMP.TGA"/>
  <p:tag name="POWER3D IMAGE1" val="PINBUMP.T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doors.p3d 2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ing.p3d 6"/>
  <p:tag name="POWER3D OPTIONS" val="Medium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1284</Words>
  <Application>Microsoft Office PowerPoint</Application>
  <PresentationFormat>Custom</PresentationFormat>
  <Paragraphs>195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Warrnambool 6th March</vt:lpstr>
      <vt:lpstr>Cognitive Abilities Associated with Autism</vt:lpstr>
      <vt:lpstr>Assessing the Learning Profile</vt:lpstr>
      <vt:lpstr>Visualizers Engineers and Artists</vt:lpstr>
      <vt:lpstr>Verbalizers</vt:lpstr>
      <vt:lpstr>Motivation</vt:lpstr>
      <vt:lpstr>Processing Time</vt:lpstr>
      <vt:lpstr>Reading</vt:lpstr>
      <vt:lpstr>Reading</vt:lpstr>
      <vt:lpstr>Mathematics</vt:lpstr>
      <vt:lpstr>Mathematics</vt:lpstr>
      <vt:lpstr>Numbers by David LeBlond</vt:lpstr>
      <vt:lpstr>Handwriting</vt:lpstr>
      <vt:lpstr>Handwriting</vt:lpstr>
      <vt:lpstr> Cognitive Flexibility: One-Track Mind</vt:lpstr>
      <vt:lpstr>One Track Mind</vt:lpstr>
      <vt:lpstr>One-Track Mind</vt:lpstr>
      <vt:lpstr>One-Track Mind</vt:lpstr>
      <vt:lpstr>Problem Solving and Frustration</vt:lpstr>
      <vt:lpstr>The Mental Filing Cabinet</vt:lpstr>
      <vt:lpstr>Patterns and Sequences</vt:lpstr>
      <vt:lpstr>Mistakes</vt:lpstr>
      <vt:lpstr>Fear of Making a Mistake</vt:lpstr>
      <vt:lpstr>Coping With Mistakes</vt:lpstr>
      <vt:lpstr>Mistake Strategies</vt:lpstr>
      <vt:lpstr>Weak Central Coherence </vt:lpstr>
      <vt:lpstr>Weak Central Coherence</vt:lpstr>
      <vt:lpstr>Weak Central Coherence</vt:lpstr>
      <vt:lpstr>PowerPoint Presentation</vt:lpstr>
      <vt:lpstr>PowerPoint Presentation</vt:lpstr>
      <vt:lpstr>Effect of WCC in Areas of Ability and Behaviour</vt:lpstr>
      <vt:lpstr>Effect of WCC in Areas of Ability and Behaviour</vt:lpstr>
      <vt:lpstr>PowerPoint Presentation</vt:lpstr>
      <vt:lpstr>PowerPoint Presentation</vt:lpstr>
      <vt:lpstr>Adolescence: Executive Function</vt:lpstr>
      <vt:lpstr>Executive Functioning and Autism</vt:lpstr>
      <vt:lpstr>Executive Functioning and Autism</vt:lpstr>
      <vt:lpstr>Need an Executive Secretary</vt:lpstr>
      <vt:lpstr>Resources</vt:lpstr>
      <vt:lpstr>Stress and Mental Exhaustion of Secondary School</vt:lpstr>
      <vt:lpstr>Homework Strategies</vt:lpstr>
      <vt:lpstr>Examinations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Warrnambool 6th March</dc:title>
  <dc:creator>Tony Attwood</dc:creator>
  <cp:lastModifiedBy>Richard Zerbe</cp:lastModifiedBy>
  <cp:revision>5</cp:revision>
  <cp:lastPrinted>2024-03-04T06:03:01Z</cp:lastPrinted>
  <dcterms:created xsi:type="dcterms:W3CDTF">2024-02-21T23:32:11Z</dcterms:created>
  <dcterms:modified xsi:type="dcterms:W3CDTF">2024-03-04T06:07:06Z</dcterms:modified>
</cp:coreProperties>
</file>